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0D5"/>
    <a:srgbClr val="D4E5F5"/>
    <a:srgbClr val="FFE4B8"/>
    <a:srgbClr val="FDDED7"/>
    <a:srgbClr val="E9DCEC"/>
    <a:srgbClr val="CAF0FE"/>
    <a:srgbClr val="A8D3A9"/>
    <a:srgbClr val="A0BBA8"/>
    <a:srgbClr val="FFAD90"/>
    <a:srgbClr val="DA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ru.wikipedia.org/wiki/%D0%A5%D0%B2%D0%BE%D1%81%D1%82%D0%B0%D1%82%D0%BE%D0%B5_%D1%8F%D0%B4%D1%80%D0%BE" TargetMode="Externa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gi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Организация когнитивных доменов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Память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095324" y="1349039"/>
            <a:ext cx="5754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Пациент </a:t>
            </a:r>
            <a:r>
              <a:rPr lang="ru-RU" dirty="0">
                <a:latin typeface="Helvetica-Light"/>
              </a:rPr>
              <a:t>Х</a:t>
            </a:r>
            <a:r>
              <a:rPr lang="ru-RU" sz="1800" b="0" i="0" u="none" strike="noStrike" baseline="0" dirty="0">
                <a:latin typeface="Helvetica-Light"/>
              </a:rPr>
              <a:t>.M. страдал тяжелыми эпилептическими припадками. Доктор </a:t>
            </a:r>
            <a:r>
              <a:rPr lang="ru-RU" sz="1800" b="0" i="0" u="none" strike="noStrike" baseline="0" dirty="0" err="1">
                <a:latin typeface="Helvetica-Light"/>
              </a:rPr>
              <a:t>Сковилл</a:t>
            </a:r>
            <a:r>
              <a:rPr lang="ru-RU" sz="1800" b="0" i="0" u="none" strike="noStrike" baseline="0" dirty="0">
                <a:latin typeface="Helvetica-Light"/>
              </a:rPr>
              <a:t> выполнил двустороннюю резекцию гиппокампа, миндалины и окружающей коры.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FDD681-B4FE-4C25-BEDD-F90B750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5" y="696286"/>
            <a:ext cx="2067213" cy="27531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2FC6F4-B981-4399-A62A-59CF70A72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82" y="3939301"/>
            <a:ext cx="9564435" cy="2572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C2EA2-562D-43C5-A4AA-6AF50F929268}"/>
              </a:ext>
            </a:extLst>
          </p:cNvPr>
          <p:cNvSpPr txBox="1"/>
          <p:nvPr/>
        </p:nvSpPr>
        <p:spPr>
          <a:xfrm>
            <a:off x="4972050" y="5638800"/>
            <a:ext cx="13430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Задача зеркального рисования</a:t>
            </a:r>
          </a:p>
        </p:txBody>
      </p:sp>
    </p:spTree>
    <p:extLst>
      <p:ext uri="{BB962C8B-B14F-4D97-AF65-F5344CB8AC3E}">
        <p14:creationId xmlns:p14="http://schemas.microsoft.com/office/powerpoint/2010/main" val="406395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Память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03B34C-9A5A-42AE-ADF9-3C8F0C7B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877" y="3453242"/>
            <a:ext cx="7084594" cy="3047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F491A9-93A4-4883-9BE7-11059992E336}"/>
              </a:ext>
            </a:extLst>
          </p:cNvPr>
          <p:cNvSpPr txBox="1"/>
          <p:nvPr/>
        </p:nvSpPr>
        <p:spPr>
          <a:xfrm>
            <a:off x="8762685" y="3591727"/>
            <a:ext cx="2019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Базальные ядра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8EC51B-2275-4921-B529-7BA0AF297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" y="3591727"/>
            <a:ext cx="2708092" cy="2708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AB089-213E-4F6E-BCC4-041724DB9B42}"/>
              </a:ext>
            </a:extLst>
          </p:cNvPr>
          <p:cNvSpPr txBox="1"/>
          <p:nvPr/>
        </p:nvSpPr>
        <p:spPr>
          <a:xfrm>
            <a:off x="960686" y="6176708"/>
            <a:ext cx="1320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  <a:hlinkClick r:id="rId5"/>
              </a:rPr>
              <a:t>Хвостатое ядро</a:t>
            </a:r>
            <a:endParaRPr lang="ru-RU" sz="10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F3CC2-4433-47B5-89CA-2FDCB5E9AFBE}"/>
              </a:ext>
            </a:extLst>
          </p:cNvPr>
          <p:cNvSpPr txBox="1"/>
          <p:nvPr/>
        </p:nvSpPr>
        <p:spPr>
          <a:xfrm>
            <a:off x="6326606" y="3814493"/>
            <a:ext cx="107632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Хвостатое ядро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F7570-9BD2-45C6-B117-EB3E0DAB0770}"/>
              </a:ext>
            </a:extLst>
          </p:cNvPr>
          <p:cNvSpPr txBox="1"/>
          <p:nvPr/>
        </p:nvSpPr>
        <p:spPr>
          <a:xfrm>
            <a:off x="6724650" y="4452668"/>
            <a:ext cx="821156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Скорлупа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6166C-83B0-44E5-B4AA-96BC998BDA18}"/>
              </a:ext>
            </a:extLst>
          </p:cNvPr>
          <p:cNvSpPr txBox="1"/>
          <p:nvPr/>
        </p:nvSpPr>
        <p:spPr>
          <a:xfrm>
            <a:off x="4614560" y="4945773"/>
            <a:ext cx="82115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Внутренняя капсула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40771-7573-433D-9C61-3D1843D8DDD8}"/>
              </a:ext>
            </a:extLst>
          </p:cNvPr>
          <p:cNvSpPr txBox="1"/>
          <p:nvPr/>
        </p:nvSpPr>
        <p:spPr>
          <a:xfrm>
            <a:off x="5407141" y="5424218"/>
            <a:ext cx="82115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chemeClr val="bg1"/>
                </a:solidFill>
              </a:rPr>
              <a:t>Таламус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3CE63-5920-40C7-8F4D-3BF3885E85DD}"/>
              </a:ext>
            </a:extLst>
          </p:cNvPr>
          <p:cNvSpPr txBox="1"/>
          <p:nvPr/>
        </p:nvSpPr>
        <p:spPr>
          <a:xfrm>
            <a:off x="6724650" y="4888791"/>
            <a:ext cx="82115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Бледный шар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C1148-107E-406B-8700-592833635669}"/>
              </a:ext>
            </a:extLst>
          </p:cNvPr>
          <p:cNvSpPr txBox="1"/>
          <p:nvPr/>
        </p:nvSpPr>
        <p:spPr>
          <a:xfrm>
            <a:off x="11049000" y="4917198"/>
            <a:ext cx="6501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Таламус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092A5-7C31-476D-A05E-1120429334FE}"/>
              </a:ext>
            </a:extLst>
          </p:cNvPr>
          <p:cNvSpPr txBox="1"/>
          <p:nvPr/>
        </p:nvSpPr>
        <p:spPr>
          <a:xfrm>
            <a:off x="11049000" y="5163419"/>
            <a:ext cx="10572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Хвост хвостатого ядра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8B550B8-323A-442D-A2CB-36635887B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098" y="3474272"/>
            <a:ext cx="3115110" cy="2857899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6A3A029-A5A1-4D7C-B9F4-116D092A6BF9}"/>
              </a:ext>
            </a:extLst>
          </p:cNvPr>
          <p:cNvSpPr/>
          <p:nvPr/>
        </p:nvSpPr>
        <p:spPr>
          <a:xfrm>
            <a:off x="5960208" y="3429000"/>
            <a:ext cx="1658779" cy="3047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AD3AF-39CF-4242-9463-326539C27FCB}"/>
              </a:ext>
            </a:extLst>
          </p:cNvPr>
          <p:cNvSpPr txBox="1"/>
          <p:nvPr/>
        </p:nvSpPr>
        <p:spPr>
          <a:xfrm>
            <a:off x="7423886" y="4688736"/>
            <a:ext cx="8211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Хвостатое ядро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0F6069-3CE6-48E6-8452-8B6B748E4464}"/>
              </a:ext>
            </a:extLst>
          </p:cNvPr>
          <p:cNvSpPr txBox="1"/>
          <p:nvPr/>
        </p:nvSpPr>
        <p:spPr>
          <a:xfrm>
            <a:off x="7449923" y="5090137"/>
            <a:ext cx="7946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/>
              <a:t>Скорлупа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8AD60F-A948-4AC7-9304-745D519CF7D8}"/>
              </a:ext>
            </a:extLst>
          </p:cNvPr>
          <p:cNvSpPr txBox="1"/>
          <p:nvPr/>
        </p:nvSpPr>
        <p:spPr>
          <a:xfrm>
            <a:off x="596766" y="696286"/>
            <a:ext cx="7777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мозгу есть несколько систем, поддерживающих функцию памяти:</a:t>
            </a:r>
          </a:p>
          <a:p>
            <a:r>
              <a:rPr lang="ru-RU" dirty="0"/>
              <a:t>• Медиальная височная доля.</a:t>
            </a:r>
          </a:p>
          <a:p>
            <a:r>
              <a:rPr lang="ru-RU" dirty="0"/>
              <a:t>• Базальный ганглий</a:t>
            </a:r>
          </a:p>
          <a:p>
            <a:endParaRPr lang="ru-RU" dirty="0"/>
          </a:p>
          <a:p>
            <a:r>
              <a:rPr lang="ru-RU" dirty="0"/>
              <a:t>Базальный ганглий:</a:t>
            </a:r>
          </a:p>
          <a:p>
            <a:r>
              <a:rPr lang="ru-RU" dirty="0"/>
              <a:t>• Планирование мелкой моторики и движений</a:t>
            </a:r>
          </a:p>
          <a:p>
            <a:r>
              <a:rPr lang="ru-RU" dirty="0"/>
              <a:t>• Стриатум участвует в вознаграждении, подкреплении</a:t>
            </a:r>
          </a:p>
          <a:p>
            <a:r>
              <a:rPr lang="ru-RU" dirty="0"/>
              <a:t>• Участвует в некоторых формах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92498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B5A1B-33FB-4B92-89B4-18FA41916221}"/>
              </a:ext>
            </a:extLst>
          </p:cNvPr>
          <p:cNvSpPr txBox="1"/>
          <p:nvPr/>
        </p:nvSpPr>
        <p:spPr>
          <a:xfrm>
            <a:off x="9229116" y="3927107"/>
            <a:ext cx="2396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Веретенообразная извилина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8ED63E-7CED-484D-AA53-2B82DADF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170" y="696286"/>
            <a:ext cx="2762636" cy="31436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41D981-7F73-416E-AAC9-1506A9CF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508" y="2969418"/>
            <a:ext cx="3629532" cy="32484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F899C8-0998-4544-A1E0-60CD32350706}"/>
              </a:ext>
            </a:extLst>
          </p:cNvPr>
          <p:cNvSpPr txBox="1"/>
          <p:nvPr/>
        </p:nvSpPr>
        <p:spPr>
          <a:xfrm>
            <a:off x="5534526" y="5848564"/>
            <a:ext cx="34073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Экстрастриарная область тела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849452-36EE-4368-A127-113BE7614AB2}"/>
              </a:ext>
            </a:extLst>
          </p:cNvPr>
          <p:cNvSpPr txBox="1"/>
          <p:nvPr/>
        </p:nvSpPr>
        <p:spPr>
          <a:xfrm>
            <a:off x="182880" y="6305028"/>
            <a:ext cx="11627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Экстрастриарная область тела (EBA ) является частью </a:t>
            </a:r>
            <a:r>
              <a:rPr lang="ru-RU" sz="1000" dirty="0" err="1"/>
              <a:t>экстрастриарной</a:t>
            </a:r>
            <a:r>
              <a:rPr lang="ru-RU" sz="1000" dirty="0"/>
              <a:t> зрительной коры , участвующей в визуальном восприятии человека. тело и части тела, аналогичные в соответствующей области веретенообразной области лица , участвующие в восприятии человеческих лиц . EBA была идентифицирована в 2001 году командой Нэнси </a:t>
            </a:r>
            <a:r>
              <a:rPr lang="ru-RU" sz="1000" dirty="0" err="1"/>
              <a:t>Канвишер</a:t>
            </a:r>
            <a:r>
              <a:rPr lang="ru-RU" sz="1000" dirty="0"/>
              <a:t> с использованием </a:t>
            </a:r>
            <a:r>
              <a:rPr lang="ru-RU" sz="1000" dirty="0" err="1"/>
              <a:t>fMRI</a:t>
            </a:r>
            <a:r>
              <a:rPr lang="ru-RU" sz="1000" dirty="0"/>
              <a:t>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97A1F8-10CF-486D-9FDF-F52E16DC9CF9}"/>
              </a:ext>
            </a:extLst>
          </p:cNvPr>
          <p:cNvSpPr txBox="1"/>
          <p:nvPr/>
        </p:nvSpPr>
        <p:spPr>
          <a:xfrm>
            <a:off x="404261" y="904775"/>
            <a:ext cx="75558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Мозг, безусловно, содержит узкоспециализированные области, которые поддерживают очень специфические функции.</a:t>
            </a:r>
          </a:p>
          <a:p>
            <a:r>
              <a:rPr lang="ru-RU" dirty="0"/>
              <a:t>• Веретенообразная область лица (Веретенообразная извилина)</a:t>
            </a:r>
          </a:p>
          <a:p>
            <a:r>
              <a:rPr lang="ru-RU" dirty="0"/>
              <a:t>• Экстрастриарная область тела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 err="1"/>
              <a:t>Прозопагнозия</a:t>
            </a:r>
            <a:r>
              <a:rPr lang="ru-RU" dirty="0"/>
              <a:t>:</a:t>
            </a:r>
          </a:p>
          <a:p>
            <a:r>
              <a:rPr lang="ru-RU" dirty="0"/>
              <a:t>• Известно, как слепота лица.</a:t>
            </a:r>
          </a:p>
          <a:p>
            <a:r>
              <a:rPr lang="ru-RU" dirty="0"/>
              <a:t>• Неспособность узнавать знакомые лица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A79281D-3C60-4A03-BE49-CD1243549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3" y="238167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Функциональная анатомия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E82A4-F3C9-4161-A6F5-62A1824F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06" y="624828"/>
            <a:ext cx="4109988" cy="30836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5FD406-8BB2-445A-998E-8F2FC5E0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97" y="3637017"/>
            <a:ext cx="3204225" cy="27783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9BAFED-7FFD-4A03-B25F-4D0072F21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574" y="850018"/>
            <a:ext cx="3697120" cy="30142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9A06B7-EB03-4D62-AC8C-2AD470B8A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793" y="3828627"/>
            <a:ext cx="4667901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2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094AE-E538-48A1-AB6F-6741CE80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57A4AA-2E29-4ED4-A2E8-4DE0A663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8" y="2400156"/>
            <a:ext cx="557290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9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094AE-E538-48A1-AB6F-6741CE80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Ответ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57A4AA-2E29-4ED4-A2E8-4DE0A663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8" y="2400156"/>
            <a:ext cx="5572903" cy="2057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896609-7D18-4F5F-B4AC-514F93DB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548" y="3930920"/>
            <a:ext cx="28579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2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094AE-E538-48A1-AB6F-6741CE80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A661BF-24E0-4D73-8091-68C3BA0C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2819315"/>
            <a:ext cx="7220958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9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3699981" y="1216404"/>
            <a:ext cx="5678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Пьер Поль Брока, французский хирург и анатом, описал двух пациентов:</a:t>
            </a:r>
          </a:p>
          <a:p>
            <a:endParaRPr lang="ru-RU" dirty="0"/>
          </a:p>
          <a:p>
            <a:r>
              <a:rPr lang="ru-RU" dirty="0" err="1"/>
              <a:t>Леборн</a:t>
            </a:r>
            <a:r>
              <a:rPr lang="ru-RU" dirty="0"/>
              <a:t>: Невозможно произвести какие-либо слова или фразы (1861 г.)</a:t>
            </a:r>
          </a:p>
          <a:p>
            <a:endParaRPr lang="ru-RU" dirty="0"/>
          </a:p>
          <a:p>
            <a:r>
              <a:rPr lang="ru-RU" dirty="0" err="1"/>
              <a:t>Лелонг</a:t>
            </a:r>
            <a:r>
              <a:rPr lang="ru-RU" dirty="0"/>
              <a:t>: сильно сниженная способность говорить.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18782" y="3858936"/>
            <a:ext cx="5108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Известная как афазия Брока:</a:t>
            </a:r>
          </a:p>
          <a:p>
            <a:endParaRPr lang="ru-RU" dirty="0"/>
          </a:p>
          <a:p>
            <a:r>
              <a:rPr lang="ru-RU" dirty="0"/>
              <a:t>• Пациенты понимают слова</a:t>
            </a:r>
          </a:p>
          <a:p>
            <a:r>
              <a:rPr lang="ru-RU" dirty="0"/>
              <a:t>и простые предложения</a:t>
            </a:r>
          </a:p>
          <a:p>
            <a:endParaRPr lang="ru-RU" dirty="0"/>
          </a:p>
          <a:p>
            <a:r>
              <a:rPr lang="ru-RU" dirty="0"/>
              <a:t>• Знают, что они хотят сказать</a:t>
            </a:r>
          </a:p>
          <a:p>
            <a:endParaRPr lang="ru-RU" dirty="0"/>
          </a:p>
          <a:p>
            <a:r>
              <a:rPr lang="ru-RU" dirty="0"/>
              <a:t>• Не могут бегло говорить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21F3CF-7B47-4AD0-8C3F-CCFF89AF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19" y="3408540"/>
            <a:ext cx="8055026" cy="3193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7ED047-B075-4D10-95C7-6CDDDA5452C3}"/>
              </a:ext>
            </a:extLst>
          </p:cNvPr>
          <p:cNvSpPr txBox="1"/>
          <p:nvPr/>
        </p:nvSpPr>
        <p:spPr>
          <a:xfrm>
            <a:off x="3995519" y="6056851"/>
            <a:ext cx="30596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Повреждение задней нижней лобной извилины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475D0-3B02-40A8-BD8D-0D309169CE59}"/>
              </a:ext>
            </a:extLst>
          </p:cNvPr>
          <p:cNvSpPr txBox="1"/>
          <p:nvPr/>
        </p:nvSpPr>
        <p:spPr>
          <a:xfrm>
            <a:off x="7209300" y="5781238"/>
            <a:ext cx="21695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Регион Брока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783F40-0641-45E6-9245-BE80EB700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26" y="1162223"/>
            <a:ext cx="1810003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Язык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1CED-64F9-4C91-A26E-13BAB1BB64F9}"/>
              </a:ext>
            </a:extLst>
          </p:cNvPr>
          <p:cNvSpPr txBox="1"/>
          <p:nvPr/>
        </p:nvSpPr>
        <p:spPr>
          <a:xfrm>
            <a:off x="3995519" y="1866571"/>
            <a:ext cx="796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Карл Вернике, немецкий психиатр и невропатолог, отметил, что у некоторых пациентов были языковые проблемы без ущерба для области Брока.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18782" y="3858936"/>
            <a:ext cx="3676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Известная как афазия Вернике:</a:t>
            </a:r>
          </a:p>
          <a:p>
            <a:endParaRPr lang="ru-RU" dirty="0"/>
          </a:p>
          <a:p>
            <a:r>
              <a:rPr lang="ru-RU" dirty="0"/>
              <a:t>• рецептивная афазия.</a:t>
            </a:r>
          </a:p>
          <a:p>
            <a:endParaRPr lang="ru-RU" dirty="0"/>
          </a:p>
          <a:p>
            <a:r>
              <a:rPr lang="ru-RU" dirty="0"/>
              <a:t>• Нарушение понимания устной и письменной речи.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811D8A-DD04-4769-AFD0-F22D5AA9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354" y="3429000"/>
            <a:ext cx="8145012" cy="3124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A676E-9623-46FE-A7C7-BC4E71817AF1}"/>
              </a:ext>
            </a:extLst>
          </p:cNvPr>
          <p:cNvSpPr txBox="1"/>
          <p:nvPr/>
        </p:nvSpPr>
        <p:spPr>
          <a:xfrm>
            <a:off x="3995519" y="6025415"/>
            <a:ext cx="35699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Повреждение заднего отдела верхней височной извилины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DCC8E-2010-4203-8E97-27B46FDADCC5}"/>
              </a:ext>
            </a:extLst>
          </p:cNvPr>
          <p:cNvSpPr txBox="1"/>
          <p:nvPr/>
        </p:nvSpPr>
        <p:spPr>
          <a:xfrm>
            <a:off x="10915048" y="3429000"/>
            <a:ext cx="10491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Вернике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3F1871-2363-49D3-AD9E-A2340E80C3ED}"/>
              </a:ext>
            </a:extLst>
          </p:cNvPr>
          <p:cNvSpPr txBox="1"/>
          <p:nvPr/>
        </p:nvSpPr>
        <p:spPr>
          <a:xfrm>
            <a:off x="8071609" y="3498521"/>
            <a:ext cx="10491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Брока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E0F9866-A54D-477F-A63C-FD0D132A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0" y="858188"/>
            <a:ext cx="2038635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Язык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434286" y="1414119"/>
            <a:ext cx="36767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Язык</a:t>
            </a:r>
          </a:p>
          <a:p>
            <a:endParaRPr lang="ru-RU" dirty="0"/>
          </a:p>
          <a:p>
            <a:r>
              <a:rPr lang="ru-RU" dirty="0"/>
              <a:t>• Восприимчивый язык / то, что было сказано или прочитано (Вернике)</a:t>
            </a:r>
          </a:p>
          <a:p>
            <a:endParaRPr lang="ru-RU" dirty="0"/>
          </a:p>
          <a:p>
            <a:r>
              <a:rPr lang="ru-RU" dirty="0"/>
              <a:t>• Что сказать</a:t>
            </a:r>
          </a:p>
          <a:p>
            <a:endParaRPr lang="ru-RU" dirty="0"/>
          </a:p>
          <a:p>
            <a:r>
              <a:rPr lang="ru-RU" dirty="0"/>
              <a:t>• Экспрессивный язык / как это сказать или написать (Брока)</a:t>
            </a:r>
          </a:p>
          <a:p>
            <a:endParaRPr lang="ru-RU" dirty="0"/>
          </a:p>
          <a:p>
            <a:r>
              <a:rPr lang="ru-RU" dirty="0"/>
              <a:t>• молчание, письмо или речь (Вернике / моторная кора)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C3D461-E927-4595-93B1-9157E7A2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38" y="1099812"/>
            <a:ext cx="5687219" cy="4658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23764-8621-4B57-9CC0-3A0374BA1C42}"/>
              </a:ext>
            </a:extLst>
          </p:cNvPr>
          <p:cNvSpPr txBox="1"/>
          <p:nvPr/>
        </p:nvSpPr>
        <p:spPr>
          <a:xfrm>
            <a:off x="5727032" y="1482291"/>
            <a:ext cx="12127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Область Брока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8536A-5C44-483F-8024-AE905753DBF4}"/>
              </a:ext>
            </a:extLst>
          </p:cNvPr>
          <p:cNvSpPr txBox="1"/>
          <p:nvPr/>
        </p:nvSpPr>
        <p:spPr>
          <a:xfrm>
            <a:off x="7372952" y="1048359"/>
            <a:ext cx="1896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Моторная кора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D07D9-BCCE-424F-97B2-8C5F5FCA622A}"/>
              </a:ext>
            </a:extLst>
          </p:cNvPr>
          <p:cNvSpPr txBox="1"/>
          <p:nvPr/>
        </p:nvSpPr>
        <p:spPr>
          <a:xfrm>
            <a:off x="6314173" y="4604202"/>
            <a:ext cx="114540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Слуховая кора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18F04-9B0C-4EF3-9CE2-A7ABA83705A4}"/>
              </a:ext>
            </a:extLst>
          </p:cNvPr>
          <p:cNvSpPr txBox="1"/>
          <p:nvPr/>
        </p:nvSpPr>
        <p:spPr>
          <a:xfrm>
            <a:off x="7503410" y="5040061"/>
            <a:ext cx="16160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Область Вернике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D049E-9FAB-4F3C-A440-F71888B09D40}"/>
              </a:ext>
            </a:extLst>
          </p:cNvPr>
          <p:cNvSpPr txBox="1"/>
          <p:nvPr/>
        </p:nvSpPr>
        <p:spPr>
          <a:xfrm>
            <a:off x="10481912" y="3166712"/>
            <a:ext cx="1588168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Первичная зрительная кора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70CAB-BFC4-44F6-9DF3-500BE1C4A71D}"/>
              </a:ext>
            </a:extLst>
          </p:cNvPr>
          <p:cNvSpPr txBox="1"/>
          <p:nvPr/>
        </p:nvSpPr>
        <p:spPr>
          <a:xfrm>
            <a:off x="9760017" y="4774131"/>
            <a:ext cx="127053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Угловая извилина</a:t>
            </a:r>
          </a:p>
        </p:txBody>
      </p:sp>
    </p:spTree>
    <p:extLst>
      <p:ext uri="{BB962C8B-B14F-4D97-AF65-F5344CB8AC3E}">
        <p14:creationId xmlns:p14="http://schemas.microsoft.com/office/powerpoint/2010/main" val="321096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735751" y="1392138"/>
            <a:ext cx="5754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 err="1">
                <a:latin typeface="Helvetica-Light"/>
              </a:rPr>
              <a:t>Финеас</a:t>
            </a:r>
            <a:r>
              <a:rPr lang="ru-RU" sz="1800" b="0" i="0" u="none" strike="noStrike" baseline="0" dirty="0">
                <a:latin typeface="Helvetica-Light"/>
              </a:rPr>
              <a:t> Гейдж, железнодорожный рабочий, в 1848 году попал в аварию, повредив левую лобную долю.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0AE2C5-09A2-4BEF-9697-E061A2E7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788" y="2684800"/>
            <a:ext cx="5934903" cy="3591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A8AA3-1B5A-422D-9342-BC2D029F9E99}"/>
              </a:ext>
            </a:extLst>
          </p:cNvPr>
          <p:cNvSpPr txBox="1"/>
          <p:nvPr/>
        </p:nvSpPr>
        <p:spPr>
          <a:xfrm>
            <a:off x="6143788" y="6276226"/>
            <a:ext cx="583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Повреждение лобной доли Гейджа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214767-891D-4C25-A3F5-4458CEB05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34621"/>
            <a:ext cx="2229980" cy="2961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6C590F-5F18-4AED-9FEC-CB6C9D339CAB}"/>
              </a:ext>
            </a:extLst>
          </p:cNvPr>
          <p:cNvSpPr txBox="1"/>
          <p:nvPr/>
        </p:nvSpPr>
        <p:spPr>
          <a:xfrm>
            <a:off x="825954" y="4102148"/>
            <a:ext cx="5210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• Способен работать разными способами</a:t>
            </a:r>
          </a:p>
          <a:p>
            <a:endParaRPr lang="ru-RU" dirty="0"/>
          </a:p>
          <a:p>
            <a:r>
              <a:rPr lang="ru-RU" dirty="0"/>
              <a:t>• Речь, моторика сохранена</a:t>
            </a:r>
          </a:p>
          <a:p>
            <a:endParaRPr lang="ru-RU" dirty="0"/>
          </a:p>
          <a:p>
            <a:r>
              <a:rPr lang="ru-RU" dirty="0"/>
              <a:t>• Сильное изменение личности.</a:t>
            </a:r>
          </a:p>
        </p:txBody>
      </p:sp>
    </p:spTree>
    <p:extLst>
      <p:ext uri="{BB962C8B-B14F-4D97-AF65-F5344CB8AC3E}">
        <p14:creationId xmlns:p14="http://schemas.microsoft.com/office/powerpoint/2010/main" val="401836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095324" y="1349039"/>
            <a:ext cx="5754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Пациент </a:t>
            </a:r>
            <a:r>
              <a:rPr lang="ru-RU" dirty="0">
                <a:latin typeface="Helvetica-Light"/>
              </a:rPr>
              <a:t>Х</a:t>
            </a:r>
            <a:r>
              <a:rPr lang="ru-RU" sz="1800" b="0" i="0" u="none" strike="noStrike" baseline="0" dirty="0">
                <a:latin typeface="Helvetica-Light"/>
              </a:rPr>
              <a:t>.M. страдал тяжелыми эпилептическими припадками. Доктор </a:t>
            </a:r>
            <a:r>
              <a:rPr lang="ru-RU" sz="1800" b="0" i="0" u="none" strike="noStrike" baseline="0" dirty="0" err="1">
                <a:latin typeface="Helvetica-Light"/>
              </a:rPr>
              <a:t>Сковилл</a:t>
            </a:r>
            <a:r>
              <a:rPr lang="ru-RU" sz="1800" b="0" i="0" u="none" strike="noStrike" baseline="0" dirty="0">
                <a:latin typeface="Helvetica-Light"/>
              </a:rPr>
              <a:t> выполнил двустороннюю резекцию гиппокампа, миндалины и окружающей коры.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C590F-5F18-4AED-9FEC-CB6C9D339CAB}"/>
              </a:ext>
            </a:extLst>
          </p:cNvPr>
          <p:cNvSpPr txBox="1"/>
          <p:nvPr/>
        </p:nvSpPr>
        <p:spPr>
          <a:xfrm>
            <a:off x="683546" y="3883081"/>
            <a:ext cx="4007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Пациент Х.М.</a:t>
            </a:r>
          </a:p>
          <a:p>
            <a:r>
              <a:rPr lang="ru-RU" dirty="0"/>
              <a:t>• Неповрежденный язык, IQ, рабочая память и моторный контроль</a:t>
            </a:r>
          </a:p>
          <a:p>
            <a:r>
              <a:rPr lang="ru-RU" dirty="0"/>
              <a:t>• Невозможность узнавать новые факты и события.</a:t>
            </a:r>
          </a:p>
          <a:p>
            <a:r>
              <a:rPr lang="ru-RU" dirty="0"/>
              <a:t>• Невозможно вспомнить что-либо с момента операции или некоторого периода до операции.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FDD681-B4FE-4C25-BEDD-F90B750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5" y="696286"/>
            <a:ext cx="2067213" cy="27531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F1C05C-D622-4A07-8E89-13FF639AA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075" y="2755852"/>
            <a:ext cx="3391373" cy="384863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92E64D-4AFE-4438-B1AC-513A0C262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557" y="3274505"/>
            <a:ext cx="3658111" cy="32484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</p:spTree>
    <p:extLst>
      <p:ext uri="{BB962C8B-B14F-4D97-AF65-F5344CB8AC3E}">
        <p14:creationId xmlns:p14="http://schemas.microsoft.com/office/powerpoint/2010/main" val="360786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Познание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3218621" y="3449395"/>
            <a:ext cx="5754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«Прямо сейчас мне интересно. Я сделал или сказал что-нибудь не так. Видите ли, в этот момент мне все кажется ясным, но что произошло непосредственно перед этим? Вот что меня беспокоит. Это похоже на пробуждение ото сна; Я просто не помню. - Х.M., цитата Бренды Милнер.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FDD681-B4FE-4C25-BEDD-F90B750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5" y="696286"/>
            <a:ext cx="2067213" cy="27531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</p:spTree>
    <p:extLst>
      <p:ext uri="{BB962C8B-B14F-4D97-AF65-F5344CB8AC3E}">
        <p14:creationId xmlns:p14="http://schemas.microsoft.com/office/powerpoint/2010/main" val="416946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Память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3EA3-2613-40EF-9555-3A4F4F1C4E28}"/>
              </a:ext>
            </a:extLst>
          </p:cNvPr>
          <p:cNvSpPr txBox="1"/>
          <p:nvPr/>
        </p:nvSpPr>
        <p:spPr>
          <a:xfrm>
            <a:off x="1466823" y="1361071"/>
            <a:ext cx="5754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Пациентка Е.П. перенесла энцефалит, вызванный вирусом простого герпеса.</a:t>
            </a: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Серьезное повреждение медиальной височной доли, включая гиппокамп.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345AA-675B-42FD-ADE0-076C5125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685" y="491174"/>
            <a:ext cx="3191320" cy="2372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1E75D-BC00-4506-9903-84FBF9D86E68}"/>
              </a:ext>
            </a:extLst>
          </p:cNvPr>
          <p:cNvSpPr txBox="1"/>
          <p:nvPr/>
        </p:nvSpPr>
        <p:spPr>
          <a:xfrm>
            <a:off x="10607040" y="2549368"/>
            <a:ext cx="1260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Гиппокамп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8B55E-38CB-483D-828A-359A9ED58EFD}"/>
              </a:ext>
            </a:extLst>
          </p:cNvPr>
          <p:cNvSpPr txBox="1"/>
          <p:nvPr/>
        </p:nvSpPr>
        <p:spPr>
          <a:xfrm>
            <a:off x="8762685" y="2549368"/>
            <a:ext cx="1584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Миндалина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7CFEA3-859B-4D39-8097-1162B2F1E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95" y="2918700"/>
            <a:ext cx="5521710" cy="371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FC572-D901-4D32-930B-2BAC55D66688}"/>
              </a:ext>
            </a:extLst>
          </p:cNvPr>
          <p:cNvSpPr txBox="1"/>
          <p:nvPr/>
        </p:nvSpPr>
        <p:spPr>
          <a:xfrm>
            <a:off x="1309036" y="2918700"/>
            <a:ext cx="4786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Пациент Е.П.</a:t>
            </a:r>
          </a:p>
          <a:p>
            <a:endParaRPr lang="ru-RU" dirty="0"/>
          </a:p>
          <a:p>
            <a:r>
              <a:rPr lang="ru-RU" dirty="0"/>
              <a:t>• Неповрежденный язык, IQ, рабочая память и моторный контроль</a:t>
            </a:r>
          </a:p>
          <a:p>
            <a:endParaRPr lang="ru-RU" dirty="0"/>
          </a:p>
          <a:p>
            <a:r>
              <a:rPr lang="ru-RU" dirty="0"/>
              <a:t>• Нарушение способности узнавать новые факты и события.</a:t>
            </a:r>
          </a:p>
        </p:txBody>
      </p:sp>
    </p:spTree>
    <p:extLst>
      <p:ext uri="{BB962C8B-B14F-4D97-AF65-F5344CB8AC3E}">
        <p14:creationId xmlns:p14="http://schemas.microsoft.com/office/powerpoint/2010/main" val="43576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354" y="79899"/>
            <a:ext cx="9195034" cy="616387"/>
          </a:xfrm>
        </p:spPr>
        <p:txBody>
          <a:bodyPr/>
          <a:lstStyle/>
          <a:p>
            <a:br>
              <a:rPr lang="ru-RU" dirty="0"/>
            </a:br>
            <a:r>
              <a:rPr lang="ru-RU" dirty="0">
                <a:solidFill>
                  <a:srgbClr val="202124"/>
                </a:solidFill>
                <a:latin typeface="Google Sans"/>
              </a:rPr>
              <a:t>Память</a:t>
            </a:r>
            <a:b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C692FA-4533-45AC-ACDA-30DF279E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96" y="771191"/>
            <a:ext cx="9691441" cy="6086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60445-495F-42B6-8943-545665ACD74E}"/>
              </a:ext>
            </a:extLst>
          </p:cNvPr>
          <p:cNvSpPr txBox="1"/>
          <p:nvPr/>
        </p:nvSpPr>
        <p:spPr>
          <a:xfrm>
            <a:off x="4243592" y="997028"/>
            <a:ext cx="13692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Боковые желудочки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7CDBC0-879B-4C5E-AE06-FEC17F86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76" y="3281342"/>
            <a:ext cx="647790" cy="2953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B37093-0721-4086-96E2-6BDDA399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391" y="3271815"/>
            <a:ext cx="733527" cy="3048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AA08B5-05BC-48C6-A8A3-E8967CC7F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143" y="3274324"/>
            <a:ext cx="1009791" cy="31436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483B674-1A15-428C-B08D-7429C4353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65" y="2309122"/>
            <a:ext cx="981212" cy="2953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5B0E477-1192-4B22-A5BE-6E2E0AA10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458" y="1053455"/>
            <a:ext cx="752580" cy="13336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8F368E4-9370-4D68-98F6-5FFB7F794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475" y="1349629"/>
            <a:ext cx="571580" cy="19052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E4BE1E7-5D0B-4178-8014-C2F6167F3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400" y="3167023"/>
            <a:ext cx="752580" cy="1333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69546DA-C6E8-4111-9AD7-99733EC2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26" y="3328967"/>
            <a:ext cx="647790" cy="2953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558857A-E290-4881-963C-5473B8C8E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338" y="2686369"/>
            <a:ext cx="704948" cy="32389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A28079C-8303-460A-88A0-29CBFA200E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758" y="757125"/>
            <a:ext cx="3320931" cy="33209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92495E-26B7-446B-805C-CF05358462D4}"/>
              </a:ext>
            </a:extLst>
          </p:cNvPr>
          <p:cNvSpPr txBox="1"/>
          <p:nvPr/>
        </p:nvSpPr>
        <p:spPr>
          <a:xfrm>
            <a:off x="259882" y="3696101"/>
            <a:ext cx="2088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Боковые желудочки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4B1A57-FBC4-4E10-9942-F7D1B4BCEBF7}"/>
              </a:ext>
            </a:extLst>
          </p:cNvPr>
          <p:cNvSpPr txBox="1"/>
          <p:nvPr/>
        </p:nvSpPr>
        <p:spPr>
          <a:xfrm>
            <a:off x="8248650" y="3681307"/>
            <a:ext cx="1009791" cy="400110"/>
          </a:xfrm>
          <a:prstGeom prst="rect">
            <a:avLst/>
          </a:prstGeom>
          <a:solidFill>
            <a:srgbClr val="CAF0FE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Регион  гиппокампа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BB281F-9925-4559-AE6A-1113D91C565D}"/>
              </a:ext>
            </a:extLst>
          </p:cNvPr>
          <p:cNvSpPr txBox="1"/>
          <p:nvPr/>
        </p:nvSpPr>
        <p:spPr>
          <a:xfrm>
            <a:off x="8176260" y="5540587"/>
            <a:ext cx="1097421" cy="400110"/>
          </a:xfrm>
          <a:prstGeom prst="rect">
            <a:avLst/>
          </a:prstGeom>
          <a:solidFill>
            <a:srgbClr val="CAF0FE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Диэнцефальные области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208C0F-E103-412C-9492-0A38CA31130D}"/>
              </a:ext>
            </a:extLst>
          </p:cNvPr>
          <p:cNvSpPr txBox="1"/>
          <p:nvPr/>
        </p:nvSpPr>
        <p:spPr>
          <a:xfrm>
            <a:off x="9160401" y="886452"/>
            <a:ext cx="2286000" cy="553998"/>
          </a:xfrm>
          <a:prstGeom prst="rect">
            <a:avLst/>
          </a:prstGeom>
          <a:solidFill>
            <a:srgbClr val="E9DCE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</a:t>
            </a:r>
            <a:r>
              <a:rPr lang="ru-RU" sz="1000" dirty="0"/>
              <a:t>енсорная и ассоциативная зона неокортекса (лобная, височная, теменная доли)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89D2B0-4DC4-4D54-930D-628DE8278047}"/>
              </a:ext>
            </a:extLst>
          </p:cNvPr>
          <p:cNvSpPr txBox="1"/>
          <p:nvPr/>
        </p:nvSpPr>
        <p:spPr>
          <a:xfrm>
            <a:off x="9179451" y="1766800"/>
            <a:ext cx="1059924" cy="400110"/>
          </a:xfrm>
          <a:prstGeom prst="rect">
            <a:avLst/>
          </a:prstGeom>
          <a:solidFill>
            <a:srgbClr val="FDDED7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Периренальная кора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22044C-C244-4BD0-9BF3-69F3D9197FDD}"/>
              </a:ext>
            </a:extLst>
          </p:cNvPr>
          <p:cNvSpPr txBox="1"/>
          <p:nvPr/>
        </p:nvSpPr>
        <p:spPr>
          <a:xfrm>
            <a:off x="10407431" y="1766710"/>
            <a:ext cx="1576924" cy="400110"/>
          </a:xfrm>
          <a:prstGeom prst="rect">
            <a:avLst/>
          </a:prstGeom>
          <a:solidFill>
            <a:srgbClr val="FDDED7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Парагиппокампальная извилина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CF21F51C-14C2-4B01-B8ED-481482CF0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6394" y="2542282"/>
            <a:ext cx="981212" cy="31436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8CBD0AF-35A0-4DC7-8775-3FCC29623D82}"/>
              </a:ext>
            </a:extLst>
          </p:cNvPr>
          <p:cNvSpPr txBox="1"/>
          <p:nvPr/>
        </p:nvSpPr>
        <p:spPr>
          <a:xfrm>
            <a:off x="9814222" y="3131115"/>
            <a:ext cx="945556" cy="369332"/>
          </a:xfrm>
          <a:prstGeom prst="rect">
            <a:avLst/>
          </a:prstGeom>
          <a:solidFill>
            <a:srgbClr val="D4E5F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900" b="0" i="0" dirty="0">
                <a:solidFill>
                  <a:srgbClr val="000000"/>
                </a:solidFill>
                <a:effectLst/>
                <a:latin typeface="Linux Libertine"/>
              </a:rPr>
              <a:t>Зубчатая извилина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0EA72C-CB1A-4B1C-997E-030E7D598166}"/>
              </a:ext>
            </a:extLst>
          </p:cNvPr>
          <p:cNvSpPr txBox="1"/>
          <p:nvPr/>
        </p:nvSpPr>
        <p:spPr>
          <a:xfrm>
            <a:off x="9767853" y="4564627"/>
            <a:ext cx="945556" cy="369332"/>
          </a:xfrm>
          <a:prstGeom prst="rect">
            <a:avLst/>
          </a:prstGeom>
          <a:solidFill>
            <a:srgbClr val="D4E5F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900" b="0" i="0" dirty="0">
                <a:solidFill>
                  <a:srgbClr val="000000"/>
                </a:solidFill>
                <a:effectLst/>
                <a:latin typeface="Linux Libertine"/>
              </a:rPr>
              <a:t>Основание гиппокампа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861561-B6B3-4E0C-A713-EB15CDA028FF}"/>
              </a:ext>
            </a:extLst>
          </p:cNvPr>
          <p:cNvSpPr txBox="1"/>
          <p:nvPr/>
        </p:nvSpPr>
        <p:spPr>
          <a:xfrm>
            <a:off x="9800300" y="5055507"/>
            <a:ext cx="945556" cy="369332"/>
          </a:xfrm>
          <a:prstGeom prst="rect">
            <a:avLst/>
          </a:prstGeom>
          <a:solidFill>
            <a:srgbClr val="E5F0D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900" b="0" i="0" dirty="0">
                <a:solidFill>
                  <a:srgbClr val="000000"/>
                </a:solidFill>
                <a:effectLst/>
              </a:rPr>
              <a:t>Сосцевидные тела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A8AF12-A114-4BFD-86E9-6EC7578780DC}"/>
              </a:ext>
            </a:extLst>
          </p:cNvPr>
          <p:cNvSpPr txBox="1"/>
          <p:nvPr/>
        </p:nvSpPr>
        <p:spPr>
          <a:xfrm>
            <a:off x="9659760" y="5648080"/>
            <a:ext cx="1236697" cy="400110"/>
          </a:xfrm>
          <a:prstGeom prst="rect">
            <a:avLst/>
          </a:prstGeom>
          <a:solidFill>
            <a:srgbClr val="E5F0D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Передние таламические ядра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1F728B-C0A2-4E71-BEB9-FEBA26B21D17}"/>
              </a:ext>
            </a:extLst>
          </p:cNvPr>
          <p:cNvSpPr txBox="1"/>
          <p:nvPr/>
        </p:nvSpPr>
        <p:spPr>
          <a:xfrm>
            <a:off x="9814222" y="6167330"/>
            <a:ext cx="1236697" cy="400110"/>
          </a:xfrm>
          <a:prstGeom prst="rect">
            <a:avLst/>
          </a:prstGeom>
          <a:solidFill>
            <a:srgbClr val="E5F0D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Медиодорсальные ядра таламуса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EC64B1-85A3-49CC-9BC5-73FE6F025DB3}"/>
              </a:ext>
            </a:extLst>
          </p:cNvPr>
          <p:cNvSpPr txBox="1"/>
          <p:nvPr/>
        </p:nvSpPr>
        <p:spPr>
          <a:xfrm>
            <a:off x="10858429" y="5044299"/>
            <a:ext cx="1097421" cy="400110"/>
          </a:xfrm>
          <a:prstGeom prst="rect">
            <a:avLst/>
          </a:prstGeom>
          <a:solidFill>
            <a:srgbClr val="CAF0FE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Назад к лобной доле</a:t>
            </a:r>
          </a:p>
        </p:txBody>
      </p:sp>
    </p:spTree>
    <p:extLst>
      <p:ext uri="{BB962C8B-B14F-4D97-AF65-F5344CB8AC3E}">
        <p14:creationId xmlns:p14="http://schemas.microsoft.com/office/powerpoint/2010/main" val="10924706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</TotalTime>
  <Words>645</Words>
  <Application>Microsoft Office PowerPoint</Application>
  <PresentationFormat>Широкоэкранный</PresentationFormat>
  <Paragraphs>141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Google Sans</vt:lpstr>
      <vt:lpstr>Helvetica-Light</vt:lpstr>
      <vt:lpstr>Linux Libertine</vt:lpstr>
      <vt:lpstr>Тема Office</vt:lpstr>
      <vt:lpstr>Фундаментальная нейронаука для нейровизуализации</vt:lpstr>
      <vt:lpstr> Познание </vt:lpstr>
      <vt:lpstr> Язык </vt:lpstr>
      <vt:lpstr> Язык </vt:lpstr>
      <vt:lpstr> Познание </vt:lpstr>
      <vt:lpstr> Познание </vt:lpstr>
      <vt:lpstr> Познание </vt:lpstr>
      <vt:lpstr> Память </vt:lpstr>
      <vt:lpstr> Память </vt:lpstr>
      <vt:lpstr> Память </vt:lpstr>
      <vt:lpstr> Память </vt:lpstr>
      <vt:lpstr> Познание </vt:lpstr>
      <vt:lpstr> Функциональная анатомия </vt:lpstr>
      <vt:lpstr>Вопрос</vt:lpstr>
      <vt:lpstr>Ответ</vt:lpstr>
      <vt:lpstr>Обсуждение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161</cp:revision>
  <dcterms:created xsi:type="dcterms:W3CDTF">2021-08-12T17:32:45Z</dcterms:created>
  <dcterms:modified xsi:type="dcterms:W3CDTF">2021-08-20T17:37:59Z</dcterms:modified>
</cp:coreProperties>
</file>